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0" r:id="rId4"/>
    <p:sldId id="288" r:id="rId5"/>
    <p:sldId id="291" r:id="rId6"/>
    <p:sldId id="293" r:id="rId7"/>
    <p:sldId id="292" r:id="rId8"/>
    <p:sldId id="294" r:id="rId9"/>
    <p:sldId id="259" r:id="rId10"/>
    <p:sldId id="287" r:id="rId11"/>
    <p:sldId id="261" r:id="rId12"/>
    <p:sldId id="262" r:id="rId13"/>
    <p:sldId id="263" r:id="rId14"/>
    <p:sldId id="264" r:id="rId15"/>
    <p:sldId id="265" r:id="rId16"/>
    <p:sldId id="29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9144000" cy="6858000" type="screen4x3"/>
  <p:notesSz cx="9144000" cy="6858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45664" y="3884610"/>
            <a:ext cx="6498336" cy="297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 u="heavy">
                <a:solidFill>
                  <a:schemeClr val="hlink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645663" y="3890706"/>
            <a:ext cx="6498336" cy="2967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645664" y="3884610"/>
            <a:ext cx="6498336" cy="29733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661" y="827608"/>
            <a:ext cx="8056676" cy="1306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78280" y="2765551"/>
            <a:ext cx="7187438" cy="3147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 u="heavy">
                <a:solidFill>
                  <a:schemeClr val="hlink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72305" y="6464680"/>
            <a:ext cx="120078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01557" y="6464680"/>
            <a:ext cx="231775" cy="1784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78787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‹N›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18" Type="http://schemas.openxmlformats.org/officeDocument/2006/relationships/image" Target="../media/image3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17" Type="http://schemas.openxmlformats.org/officeDocument/2006/relationships/image" Target="../media/image35.jpeg"/><Relationship Id="rId2" Type="http://schemas.openxmlformats.org/officeDocument/2006/relationships/image" Target="../media/image20.png"/><Relationship Id="rId16" Type="http://schemas.openxmlformats.org/officeDocument/2006/relationships/image" Target="../media/image34.jpeg"/><Relationship Id="rId20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19" Type="http://schemas.openxmlformats.org/officeDocument/2006/relationships/image" Target="../media/image37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hyperlink" Target="http://www.un.org/sustainabledevelopm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.org/sustainabledevelopment/takeaction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3.png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sustainabledevelopment.un.org/post2015/transformingourworld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83" y="533400"/>
            <a:ext cx="4876800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0600" y="1600200"/>
            <a:ext cx="72390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rlito"/>
                <a:cs typeface="Carlito"/>
              </a:rPr>
              <a:t>Trasformare </a:t>
            </a:r>
            <a:r>
              <a:rPr sz="3200" b="1" dirty="0">
                <a:latin typeface="Carlito"/>
                <a:cs typeface="Carlito"/>
              </a:rPr>
              <a:t>il nostro</a:t>
            </a:r>
            <a:r>
              <a:rPr sz="3200" b="1" spc="-5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mondo:</a:t>
            </a:r>
            <a:endParaRPr sz="3200" dirty="0">
              <a:latin typeface="Carlito"/>
              <a:cs typeface="Carlito"/>
            </a:endParaRPr>
          </a:p>
          <a:p>
            <a:pPr marL="12700" algn="ctr">
              <a:lnSpc>
                <a:spcPct val="100000"/>
              </a:lnSpc>
            </a:pPr>
            <a:r>
              <a:rPr sz="3200" b="1" dirty="0">
                <a:latin typeface="Carlito"/>
                <a:cs typeface="Carlito"/>
              </a:rPr>
              <a:t>Agenda </a:t>
            </a:r>
            <a:r>
              <a:rPr sz="3200" b="1" spc="-5" dirty="0">
                <a:latin typeface="Carlito"/>
                <a:cs typeface="Carlito"/>
              </a:rPr>
              <a:t>2030 </a:t>
            </a:r>
            <a:r>
              <a:rPr sz="3200" b="1" dirty="0">
                <a:latin typeface="Carlito"/>
                <a:cs typeface="Carlito"/>
              </a:rPr>
              <a:t>per lo Sviluppo</a:t>
            </a:r>
            <a:r>
              <a:rPr sz="3200" b="1" spc="-60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Sostenibile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9600" y="5562600"/>
            <a:ext cx="7924800" cy="521297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05"/>
              </a:spcBef>
            </a:pPr>
            <a:r>
              <a:rPr lang="it-IT" sz="2800" b="1" spc="-5" dirty="0" smtClean="0">
                <a:latin typeface="Carlito"/>
                <a:cs typeface="Carlito"/>
              </a:rPr>
              <a:t>Il nostro futuro è servito in un piatto</a:t>
            </a:r>
            <a:endParaRPr sz="2800" b="1" dirty="0">
              <a:latin typeface="Carlito"/>
              <a:cs typeface="Carlito"/>
            </a:endParaRPr>
          </a:p>
        </p:txBody>
      </p:sp>
      <p:pic>
        <p:nvPicPr>
          <p:cNvPr id="1026" name="Picture 2" descr="C:\Users\Master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971800"/>
            <a:ext cx="4681126" cy="24384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569719" y="2133600"/>
            <a:ext cx="7574280" cy="4724400"/>
            <a:chOff x="1569719" y="2133600"/>
            <a:chExt cx="7574280" cy="4724400"/>
          </a:xfrm>
        </p:grpSpPr>
        <p:sp>
          <p:nvSpPr>
            <p:cNvPr id="4" name="object 4"/>
            <p:cNvSpPr/>
            <p:nvPr/>
          </p:nvSpPr>
          <p:spPr>
            <a:xfrm>
              <a:off x="2645663" y="3890706"/>
              <a:ext cx="6498336" cy="2967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69719" y="2133600"/>
              <a:ext cx="6074663" cy="4038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4910" y="1170178"/>
            <a:ext cx="71742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 err="1" smtClean="0"/>
              <a:t>Vertice</a:t>
            </a:r>
            <a:r>
              <a:rPr sz="3600" spc="-5" dirty="0" smtClean="0"/>
              <a:t> </a:t>
            </a:r>
            <a:r>
              <a:rPr sz="3600" spc="-5" dirty="0" err="1" smtClean="0"/>
              <a:t>sullo</a:t>
            </a:r>
            <a:r>
              <a:rPr sz="3600" spc="-5" dirty="0" smtClean="0"/>
              <a:t> </a:t>
            </a:r>
            <a:r>
              <a:rPr sz="3600" spc="-5" dirty="0" err="1" smtClean="0"/>
              <a:t>Sviluppo</a:t>
            </a:r>
            <a:r>
              <a:rPr sz="3600" spc="-5" dirty="0" smtClean="0"/>
              <a:t> </a:t>
            </a:r>
            <a:r>
              <a:rPr sz="3600" spc="-5" dirty="0" err="1" smtClean="0"/>
              <a:t>Sostenibile</a:t>
            </a:r>
            <a:r>
              <a:rPr sz="3600" spc="-100" dirty="0" smtClean="0"/>
              <a:t> </a:t>
            </a:r>
            <a:r>
              <a:rPr sz="3600" spc="-5" dirty="0" smtClean="0"/>
              <a:t>2015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45664" y="3884610"/>
            <a:ext cx="6498336" cy="29733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3983" y="533400"/>
            <a:ext cx="4876800" cy="859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3775" y="1308049"/>
            <a:ext cx="73799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Vertice per </a:t>
            </a:r>
            <a:r>
              <a:rPr sz="3600" dirty="0"/>
              <a:t>lo </a:t>
            </a:r>
            <a:r>
              <a:rPr sz="3600" spc="-5" dirty="0"/>
              <a:t>Sviluppo Sostenibile</a:t>
            </a:r>
            <a:r>
              <a:rPr sz="3600" spc="-95" dirty="0"/>
              <a:t> </a:t>
            </a:r>
            <a:r>
              <a:rPr sz="3600" spc="-5" dirty="0"/>
              <a:t>2015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2077211" y="2133600"/>
            <a:ext cx="4991099" cy="39928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47800" y="2048255"/>
            <a:ext cx="7696200" cy="4810125"/>
            <a:chOff x="1447800" y="2048255"/>
            <a:chExt cx="7696200" cy="4810125"/>
          </a:xfrm>
        </p:grpSpPr>
        <p:sp>
          <p:nvSpPr>
            <p:cNvPr id="4" name="object 4"/>
            <p:cNvSpPr/>
            <p:nvPr/>
          </p:nvSpPr>
          <p:spPr>
            <a:xfrm>
              <a:off x="2645663" y="3890706"/>
              <a:ext cx="6498336" cy="2967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2048255"/>
              <a:ext cx="6187440" cy="41239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8910" y="1101597"/>
            <a:ext cx="372110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SDGs:</a:t>
            </a:r>
            <a:r>
              <a:rPr sz="4400" spc="-70" dirty="0"/>
              <a:t> </a:t>
            </a:r>
            <a:r>
              <a:rPr sz="4400" spc="-5" dirty="0"/>
              <a:t>Universali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44752" y="2057400"/>
            <a:ext cx="7699375" cy="4800600"/>
            <a:chOff x="1444752" y="2057400"/>
            <a:chExt cx="7699375" cy="4800600"/>
          </a:xfrm>
        </p:grpSpPr>
        <p:sp>
          <p:nvSpPr>
            <p:cNvPr id="4" name="object 4"/>
            <p:cNvSpPr/>
            <p:nvPr/>
          </p:nvSpPr>
          <p:spPr>
            <a:xfrm>
              <a:off x="2645663" y="3890706"/>
              <a:ext cx="6498336" cy="2967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4752" y="2057400"/>
              <a:ext cx="6208776" cy="4114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02432" y="1101597"/>
            <a:ext cx="37395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SDGs:</a:t>
            </a:r>
            <a:r>
              <a:rPr sz="4400" spc="-75" dirty="0"/>
              <a:t> </a:t>
            </a:r>
            <a:r>
              <a:rPr sz="4400" dirty="0"/>
              <a:t>Indivisibili</a:t>
            </a:r>
            <a:endParaRPr sz="440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447800" y="2049779"/>
            <a:ext cx="7696200" cy="4808220"/>
            <a:chOff x="1447800" y="2049779"/>
            <a:chExt cx="7696200" cy="4808220"/>
          </a:xfrm>
        </p:grpSpPr>
        <p:sp>
          <p:nvSpPr>
            <p:cNvPr id="4" name="object 4"/>
            <p:cNvSpPr/>
            <p:nvPr/>
          </p:nvSpPr>
          <p:spPr>
            <a:xfrm>
              <a:off x="2645663" y="3890706"/>
              <a:ext cx="6498336" cy="2967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447800" y="2049779"/>
              <a:ext cx="6172200" cy="41102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68676" y="1101597"/>
            <a:ext cx="4406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SDGs:</a:t>
            </a:r>
            <a:r>
              <a:rPr sz="4400" spc="-65" dirty="0"/>
              <a:t> </a:t>
            </a:r>
            <a:r>
              <a:rPr sz="4400" dirty="0"/>
              <a:t>Rivoluzionari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24255" y="2313432"/>
            <a:ext cx="8620125" cy="4544695"/>
            <a:chOff x="524255" y="2313432"/>
            <a:chExt cx="8620125" cy="4544695"/>
          </a:xfrm>
        </p:grpSpPr>
        <p:sp>
          <p:nvSpPr>
            <p:cNvPr id="4" name="object 4"/>
            <p:cNvSpPr/>
            <p:nvPr/>
          </p:nvSpPr>
          <p:spPr>
            <a:xfrm>
              <a:off x="2645663" y="3890706"/>
              <a:ext cx="6498336" cy="29672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4255" y="2313432"/>
              <a:ext cx="8095488" cy="35539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43201" y="1101597"/>
            <a:ext cx="3459352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785" dirty="0" smtClean="0">
                <a:latin typeface="Arial"/>
                <a:cs typeface="Arial"/>
              </a:rPr>
              <a:t>È</a:t>
            </a:r>
            <a:r>
              <a:rPr lang="it-IT" sz="4400" spc="-785" dirty="0" smtClean="0">
                <a:latin typeface="Arial"/>
                <a:cs typeface="Arial"/>
              </a:rPr>
              <a:t>  </a:t>
            </a:r>
            <a:r>
              <a:rPr sz="4400" spc="-785" dirty="0" smtClean="0">
                <a:latin typeface="Arial"/>
                <a:cs typeface="Arial"/>
              </a:rPr>
              <a:t> </a:t>
            </a:r>
            <a:r>
              <a:rPr sz="4400" spc="-50" dirty="0">
                <a:latin typeface="Arial"/>
                <a:cs typeface="Arial"/>
              </a:rPr>
              <a:t>l’ora </a:t>
            </a:r>
            <a:r>
              <a:rPr sz="4400" spc="-55" dirty="0">
                <a:latin typeface="Arial"/>
                <a:cs typeface="Arial"/>
              </a:rPr>
              <a:t>di</a:t>
            </a:r>
            <a:r>
              <a:rPr sz="4400" spc="-350" dirty="0">
                <a:latin typeface="Arial"/>
                <a:cs typeface="Arial"/>
              </a:rPr>
              <a:t> </a:t>
            </a:r>
            <a:r>
              <a:rPr sz="4400" spc="-175" dirty="0">
                <a:latin typeface="Arial"/>
                <a:cs typeface="Arial"/>
              </a:rPr>
              <a:t>agire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73769" y="1225513"/>
            <a:ext cx="4953136" cy="8708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" y="2286000"/>
            <a:ext cx="1214627" cy="12146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383" y="2286000"/>
            <a:ext cx="1214628" cy="1214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85744" y="2286000"/>
            <a:ext cx="1214627" cy="1214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628" y="2286000"/>
            <a:ext cx="1214627" cy="1214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29884" y="2286000"/>
            <a:ext cx="1214628" cy="12146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86243" y="2286000"/>
            <a:ext cx="1214627" cy="12146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" y="3572255"/>
            <a:ext cx="1214627" cy="12146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29383" y="3572255"/>
            <a:ext cx="1214628" cy="121462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5744" y="3572255"/>
            <a:ext cx="1214627" cy="121462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43628" y="3572255"/>
            <a:ext cx="1214627" cy="12146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29884" y="3572255"/>
            <a:ext cx="1214628" cy="12146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86243" y="3572255"/>
            <a:ext cx="1214627" cy="121462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451" y="4928615"/>
            <a:ext cx="1214628" cy="12146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29383" y="4928615"/>
            <a:ext cx="1214628" cy="121462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85744" y="4928615"/>
            <a:ext cx="1214627" cy="121462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643628" y="4928615"/>
            <a:ext cx="1214627" cy="121462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9884" y="4928615"/>
            <a:ext cx="1214628" cy="121462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86243" y="4928615"/>
            <a:ext cx="1214627" cy="121462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296" y="959865"/>
            <a:ext cx="797179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95625" marR="5080" indent="-3083560">
              <a:lnSpc>
                <a:spcPct val="100000"/>
              </a:lnSpc>
              <a:spcBef>
                <a:spcPts val="105"/>
              </a:spcBef>
              <a:tabLst>
                <a:tab pos="2149475" algn="l"/>
              </a:tabLst>
            </a:pPr>
            <a:r>
              <a:rPr sz="3200" spc="-5" dirty="0"/>
              <a:t>Obiettivo</a:t>
            </a:r>
            <a:r>
              <a:rPr sz="3200" spc="30" dirty="0"/>
              <a:t> </a:t>
            </a:r>
            <a:r>
              <a:rPr sz="3200" dirty="0"/>
              <a:t>1:	Porre </a:t>
            </a:r>
            <a:r>
              <a:rPr sz="3200" spc="-5" dirty="0"/>
              <a:t>fine </a:t>
            </a:r>
            <a:r>
              <a:rPr sz="3200" dirty="0"/>
              <a:t>ad </a:t>
            </a:r>
            <a:r>
              <a:rPr sz="3200" spc="-5" dirty="0"/>
              <a:t>ogni forma di povertà  nel</a:t>
            </a:r>
            <a:r>
              <a:rPr sz="3200" spc="-10" dirty="0"/>
              <a:t> </a:t>
            </a:r>
            <a:r>
              <a:rPr sz="3200" dirty="0"/>
              <a:t>mondo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18159" y="2209800"/>
            <a:ext cx="3915410" cy="3916679"/>
            <a:chOff x="518159" y="2209800"/>
            <a:chExt cx="3915410" cy="39166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76855"/>
              <a:ext cx="3889247" cy="38160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Obiettivo </a:t>
            </a:r>
            <a:r>
              <a:rPr spc="-5" dirty="0"/>
              <a:t>2: Porre </a:t>
            </a:r>
            <a:r>
              <a:rPr spc="-10" dirty="0"/>
              <a:t>fine </a:t>
            </a:r>
            <a:r>
              <a:rPr spc="-5" dirty="0"/>
              <a:t>alla </a:t>
            </a:r>
            <a:r>
              <a:rPr spc="-10" dirty="0"/>
              <a:t>fame, </a:t>
            </a:r>
            <a:r>
              <a:rPr spc="-5" dirty="0"/>
              <a:t>raggiungere la  </a:t>
            </a:r>
            <a:r>
              <a:rPr spc="-10" dirty="0"/>
              <a:t>sicurezza </a:t>
            </a:r>
            <a:r>
              <a:rPr spc="-5" dirty="0"/>
              <a:t>alimentare, </a:t>
            </a:r>
            <a:r>
              <a:rPr spc="-10" dirty="0"/>
              <a:t>migliorare </a:t>
            </a:r>
            <a:r>
              <a:rPr spc="-5" dirty="0"/>
              <a:t>la </a:t>
            </a:r>
            <a:r>
              <a:rPr spc="-10" dirty="0"/>
              <a:t>nutrizione </a:t>
            </a:r>
            <a:r>
              <a:rPr spc="-5" dirty="0"/>
              <a:t>e  </a:t>
            </a:r>
            <a:r>
              <a:rPr spc="-90" dirty="0">
                <a:latin typeface="Arial"/>
                <a:cs typeface="Arial"/>
              </a:rPr>
              <a:t>promuovere </a:t>
            </a:r>
            <a:r>
              <a:rPr spc="-65" dirty="0">
                <a:latin typeface="Arial"/>
                <a:cs typeface="Arial"/>
              </a:rPr>
              <a:t>un’agricoltura</a:t>
            </a:r>
            <a:r>
              <a:rPr spc="-170" dirty="0">
                <a:latin typeface="Arial"/>
                <a:cs typeface="Arial"/>
              </a:rPr>
              <a:t> </a:t>
            </a:r>
            <a:r>
              <a:rPr spc="-100" dirty="0">
                <a:latin typeface="Arial"/>
                <a:cs typeface="Arial"/>
              </a:rPr>
              <a:t>sostenibile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592" rIns="0" bIns="0" rtlCol="0">
            <a:spAutoFit/>
          </a:bodyPr>
          <a:lstStyle/>
          <a:p>
            <a:pPr marL="1894839" marR="5080" indent="-1675764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Obiettivo </a:t>
            </a:r>
            <a:r>
              <a:rPr sz="3200" dirty="0"/>
              <a:t>3: </a:t>
            </a:r>
            <a:r>
              <a:rPr sz="3200" spc="-5" dirty="0"/>
              <a:t>Assicurare </a:t>
            </a:r>
            <a:r>
              <a:rPr sz="3200" spc="-10" dirty="0"/>
              <a:t>la </a:t>
            </a:r>
            <a:r>
              <a:rPr sz="3200" spc="-5" dirty="0"/>
              <a:t>salute </a:t>
            </a:r>
            <a:r>
              <a:rPr sz="3200" dirty="0"/>
              <a:t>e il </a:t>
            </a:r>
            <a:r>
              <a:rPr sz="3200" spc="-5" dirty="0"/>
              <a:t>benessere  per </a:t>
            </a:r>
            <a:r>
              <a:rPr sz="3200" spc="-10" dirty="0"/>
              <a:t>tutti </a:t>
            </a:r>
            <a:r>
              <a:rPr sz="3200" dirty="0"/>
              <a:t>e </a:t>
            </a:r>
            <a:r>
              <a:rPr sz="3200" spc="-5" dirty="0"/>
              <a:t>per tutte </a:t>
            </a:r>
            <a:r>
              <a:rPr sz="3200" dirty="0"/>
              <a:t>le</a:t>
            </a:r>
            <a:r>
              <a:rPr sz="3200" spc="30" dirty="0"/>
              <a:t> </a:t>
            </a:r>
            <a:r>
              <a:rPr sz="3200" spc="-5" dirty="0"/>
              <a:t>età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8626" y="1127506"/>
            <a:ext cx="714438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Le tre dimensioni dello sviluppo</a:t>
            </a:r>
            <a:r>
              <a:rPr sz="3200" spc="60" dirty="0"/>
              <a:t> </a:t>
            </a:r>
            <a:r>
              <a:rPr sz="3200" spc="-5" dirty="0"/>
              <a:t>sostenibile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535940" y="1921205"/>
            <a:ext cx="7665084" cy="190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48309" indent="-342900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arlito"/>
                <a:cs typeface="Carlito"/>
              </a:rPr>
              <a:t>Lo </a:t>
            </a:r>
            <a:r>
              <a:rPr sz="2000" spc="-5" dirty="0">
                <a:latin typeface="Carlito"/>
                <a:cs typeface="Carlito"/>
              </a:rPr>
              <a:t>sviluppo sostenibile </a:t>
            </a:r>
            <a:r>
              <a:rPr sz="2000" dirty="0">
                <a:latin typeface="Carlito"/>
                <a:cs typeface="Carlito"/>
              </a:rPr>
              <a:t>è </a:t>
            </a:r>
            <a:r>
              <a:rPr sz="2000" spc="-5" dirty="0">
                <a:latin typeface="Carlito"/>
                <a:cs typeface="Carlito"/>
              </a:rPr>
              <a:t>definito </a:t>
            </a:r>
            <a:r>
              <a:rPr sz="2000" dirty="0">
                <a:latin typeface="Carlito"/>
                <a:cs typeface="Carlito"/>
              </a:rPr>
              <a:t>come uno </a:t>
            </a:r>
            <a:r>
              <a:rPr sz="2000" spc="-5" dirty="0">
                <a:latin typeface="Carlito"/>
                <a:cs typeface="Carlito"/>
              </a:rPr>
              <a:t>sviluppo </a:t>
            </a:r>
            <a:r>
              <a:rPr sz="2000" dirty="0">
                <a:latin typeface="Carlito"/>
                <a:cs typeface="Carlito"/>
              </a:rPr>
              <a:t>che </a:t>
            </a:r>
            <a:r>
              <a:rPr sz="2000" spc="-5" dirty="0">
                <a:latin typeface="Carlito"/>
                <a:cs typeface="Carlito"/>
              </a:rPr>
              <a:t>soddisfa </a:t>
            </a:r>
            <a:r>
              <a:rPr sz="2000" dirty="0">
                <a:latin typeface="Carlito"/>
                <a:cs typeface="Carlito"/>
              </a:rPr>
              <a:t>i  </a:t>
            </a:r>
            <a:r>
              <a:rPr sz="2000" spc="-5" dirty="0">
                <a:latin typeface="Carlito"/>
                <a:cs typeface="Carlito"/>
              </a:rPr>
              <a:t>bisogni del presente senza </a:t>
            </a:r>
            <a:r>
              <a:rPr sz="2000" dirty="0">
                <a:latin typeface="Carlito"/>
                <a:cs typeface="Carlito"/>
              </a:rPr>
              <a:t>compromettere la capacità delle future  </a:t>
            </a:r>
            <a:r>
              <a:rPr sz="2000" spc="-5" dirty="0">
                <a:latin typeface="Carlito"/>
                <a:cs typeface="Carlito"/>
              </a:rPr>
              <a:t>generazioni di soddisfare </a:t>
            </a:r>
            <a:r>
              <a:rPr sz="2000" dirty="0">
                <a:latin typeface="Carlito"/>
                <a:cs typeface="Carlito"/>
              </a:rPr>
              <a:t>i propri</a:t>
            </a:r>
            <a:r>
              <a:rPr sz="2000" spc="-2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bisogni.</a:t>
            </a:r>
            <a:endParaRPr sz="2000">
              <a:latin typeface="Carlito"/>
              <a:cs typeface="Carlito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Per </a:t>
            </a:r>
            <a:r>
              <a:rPr sz="2000" dirty="0">
                <a:latin typeface="Carlito"/>
                <a:cs typeface="Carlito"/>
              </a:rPr>
              <a:t>raggiungere uno </a:t>
            </a:r>
            <a:r>
              <a:rPr sz="2000" spc="-5" dirty="0">
                <a:latin typeface="Carlito"/>
                <a:cs typeface="Carlito"/>
              </a:rPr>
              <a:t>sviluppo sostenibile </a:t>
            </a:r>
            <a:r>
              <a:rPr sz="2000" dirty="0">
                <a:latin typeface="Carlito"/>
                <a:cs typeface="Carlito"/>
              </a:rPr>
              <a:t>è </a:t>
            </a:r>
            <a:r>
              <a:rPr sz="2000" spc="-5" dirty="0">
                <a:latin typeface="Carlito"/>
                <a:cs typeface="Carlito"/>
              </a:rPr>
              <a:t>importante armonizzare </a:t>
            </a:r>
            <a:r>
              <a:rPr sz="2000" dirty="0">
                <a:latin typeface="Carlito"/>
                <a:cs typeface="Carlito"/>
              </a:rPr>
              <a:t>tre  </a:t>
            </a:r>
            <a:r>
              <a:rPr sz="2000" spc="-5" dirty="0">
                <a:latin typeface="Carlito"/>
                <a:cs typeface="Carlito"/>
              </a:rPr>
              <a:t>elementi </a:t>
            </a:r>
            <a:r>
              <a:rPr sz="2000" dirty="0">
                <a:latin typeface="Carlito"/>
                <a:cs typeface="Carlito"/>
              </a:rPr>
              <a:t>fondamentali: </a:t>
            </a:r>
            <a:r>
              <a:rPr sz="2000" spc="-5" dirty="0">
                <a:latin typeface="Carlito"/>
                <a:cs typeface="Carlito"/>
              </a:rPr>
              <a:t>la </a:t>
            </a:r>
            <a:r>
              <a:rPr sz="2000" dirty="0">
                <a:latin typeface="Carlito"/>
                <a:cs typeface="Carlito"/>
              </a:rPr>
              <a:t>crescita </a:t>
            </a:r>
            <a:r>
              <a:rPr sz="2000" b="1" spc="-5" dirty="0">
                <a:latin typeface="Carlito"/>
                <a:cs typeface="Carlito"/>
              </a:rPr>
              <a:t>economica</a:t>
            </a:r>
            <a:r>
              <a:rPr sz="2000" spc="-5" dirty="0">
                <a:latin typeface="Arial"/>
                <a:cs typeface="Arial"/>
              </a:rPr>
              <a:t>, </a:t>
            </a:r>
            <a:r>
              <a:rPr sz="2000" spc="-55" dirty="0">
                <a:latin typeface="Arial"/>
                <a:cs typeface="Arial"/>
              </a:rPr>
              <a:t>l’inclusione </a:t>
            </a:r>
            <a:r>
              <a:rPr sz="2000" b="1" spc="-5" dirty="0">
                <a:latin typeface="Carlito"/>
                <a:cs typeface="Carlito"/>
              </a:rPr>
              <a:t>sociale </a:t>
            </a:r>
            <a:r>
              <a:rPr sz="2000" dirty="0">
                <a:latin typeface="Carlito"/>
                <a:cs typeface="Carlito"/>
              </a:rPr>
              <a:t>e la  </a:t>
            </a:r>
            <a:r>
              <a:rPr sz="2000" spc="-15" dirty="0">
                <a:latin typeface="Arial"/>
                <a:cs typeface="Arial"/>
              </a:rPr>
              <a:t>tutela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dell’</a:t>
            </a:r>
            <a:r>
              <a:rPr sz="2000" b="1" spc="-10" dirty="0">
                <a:latin typeface="Carlito"/>
                <a:cs typeface="Carlito"/>
              </a:rPr>
              <a:t>ambiente</a:t>
            </a:r>
            <a:r>
              <a:rPr sz="2000" spc="-10" dirty="0">
                <a:latin typeface="Carlito"/>
                <a:cs typeface="Carlito"/>
              </a:rPr>
              <a:t>.</a:t>
            </a:r>
            <a:endParaRPr sz="2000">
              <a:latin typeface="Carlito"/>
              <a:cs typeface="Carlito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9600" y="4114800"/>
            <a:ext cx="8007096" cy="20680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1484" y="814577"/>
            <a:ext cx="8063865" cy="94234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50520" marR="5080" indent="-338455">
              <a:lnSpc>
                <a:spcPct val="100400"/>
              </a:lnSpc>
              <a:spcBef>
                <a:spcPts val="85"/>
              </a:spcBef>
            </a:pPr>
            <a:r>
              <a:rPr sz="3200" spc="-5" dirty="0"/>
              <a:t>Obiettivo </a:t>
            </a:r>
            <a:r>
              <a:rPr sz="3200" dirty="0"/>
              <a:t>4: </a:t>
            </a:r>
            <a:r>
              <a:rPr spc="-100" dirty="0">
                <a:latin typeface="Arial"/>
                <a:cs typeface="Arial"/>
              </a:rPr>
              <a:t>Fornire </a:t>
            </a:r>
            <a:r>
              <a:rPr spc="-120" dirty="0">
                <a:latin typeface="Arial"/>
                <a:cs typeface="Arial"/>
              </a:rPr>
              <a:t>un’educazione </a:t>
            </a:r>
            <a:r>
              <a:rPr spc="-40" dirty="0">
                <a:latin typeface="Arial"/>
                <a:cs typeface="Arial"/>
              </a:rPr>
              <a:t>di </a:t>
            </a:r>
            <a:r>
              <a:rPr spc="-70" dirty="0">
                <a:latin typeface="Arial"/>
                <a:cs typeface="Arial"/>
              </a:rPr>
              <a:t>qualità, </a:t>
            </a:r>
            <a:r>
              <a:rPr spc="-145" dirty="0">
                <a:latin typeface="Arial"/>
                <a:cs typeface="Arial"/>
              </a:rPr>
              <a:t>equa </a:t>
            </a:r>
            <a:r>
              <a:rPr spc="-130" dirty="0">
                <a:latin typeface="Arial"/>
                <a:cs typeface="Arial"/>
              </a:rPr>
              <a:t>ed  </a:t>
            </a:r>
            <a:r>
              <a:rPr spc="-5" dirty="0"/>
              <a:t>inclusiva, e opportunità di apprendimento per</a:t>
            </a:r>
            <a:r>
              <a:rPr spc="165" dirty="0"/>
              <a:t> </a:t>
            </a:r>
            <a:r>
              <a:rPr spc="-5" dirty="0"/>
              <a:t>tutti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67868" y="2205227"/>
            <a:ext cx="3965575" cy="3929379"/>
            <a:chOff x="467868" y="2205227"/>
            <a:chExt cx="3965575" cy="3929379"/>
          </a:xfrm>
        </p:grpSpPr>
        <p:sp>
          <p:nvSpPr>
            <p:cNvPr id="4" name="object 4"/>
            <p:cNvSpPr/>
            <p:nvPr/>
          </p:nvSpPr>
          <p:spPr>
            <a:xfrm>
              <a:off x="518160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868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5592" rIns="0" bIns="0" rtlCol="0">
            <a:spAutoFit/>
          </a:bodyPr>
          <a:lstStyle/>
          <a:p>
            <a:pPr marL="546100" marR="5080" indent="-53086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Obiettivo </a:t>
            </a:r>
            <a:r>
              <a:rPr sz="3200" dirty="0"/>
              <a:t>5: </a:t>
            </a:r>
            <a:r>
              <a:rPr sz="3200" spc="-195" dirty="0">
                <a:latin typeface="Arial"/>
                <a:cs typeface="Arial"/>
              </a:rPr>
              <a:t>Raggiungere </a:t>
            </a:r>
            <a:r>
              <a:rPr sz="3200" spc="-135" dirty="0">
                <a:latin typeface="Arial"/>
                <a:cs typeface="Arial"/>
              </a:rPr>
              <a:t>l’uguaglianza </a:t>
            </a:r>
            <a:r>
              <a:rPr sz="3200" spc="-40" dirty="0">
                <a:latin typeface="Arial"/>
                <a:cs typeface="Arial"/>
              </a:rPr>
              <a:t>di </a:t>
            </a:r>
            <a:r>
              <a:rPr sz="3200" spc="-150" dirty="0">
                <a:latin typeface="Arial"/>
                <a:cs typeface="Arial"/>
              </a:rPr>
              <a:t>genere  </a:t>
            </a:r>
            <a:r>
              <a:rPr sz="3200" dirty="0"/>
              <a:t>ed emancipare </a:t>
            </a:r>
            <a:r>
              <a:rPr sz="3200" spc="-5" dirty="0"/>
              <a:t>tutte </a:t>
            </a:r>
            <a:r>
              <a:rPr sz="3200" dirty="0"/>
              <a:t>le </a:t>
            </a:r>
            <a:r>
              <a:rPr sz="3200" spc="-5" dirty="0"/>
              <a:t>donne </a:t>
            </a:r>
            <a:r>
              <a:rPr sz="3200" dirty="0"/>
              <a:t>e le</a:t>
            </a:r>
            <a:r>
              <a:rPr sz="3200" spc="-15" dirty="0"/>
              <a:t> </a:t>
            </a:r>
            <a:r>
              <a:rPr sz="3200" dirty="0"/>
              <a:t>ragazze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4813" y="817625"/>
            <a:ext cx="6913880" cy="14217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065" marR="5080" algn="ctr">
              <a:lnSpc>
                <a:spcPct val="99400"/>
              </a:lnSpc>
              <a:spcBef>
                <a:spcPts val="114"/>
              </a:spcBef>
            </a:pPr>
            <a:r>
              <a:rPr spc="-10" dirty="0"/>
              <a:t>Obiettivo </a:t>
            </a:r>
            <a:r>
              <a:rPr spc="-5" dirty="0"/>
              <a:t>6: Garantire a tutti la </a:t>
            </a:r>
            <a:r>
              <a:rPr spc="-10" dirty="0"/>
              <a:t>disponibilità </a:t>
            </a:r>
            <a:r>
              <a:rPr spc="-5" dirty="0"/>
              <a:t>e la  </a:t>
            </a:r>
            <a:r>
              <a:rPr spc="-114" dirty="0">
                <a:latin typeface="Arial"/>
                <a:cs typeface="Arial"/>
              </a:rPr>
              <a:t>gestione </a:t>
            </a:r>
            <a:r>
              <a:rPr spc="-100" dirty="0">
                <a:latin typeface="Arial"/>
                <a:cs typeface="Arial"/>
              </a:rPr>
              <a:t>sostenibile dell’acqua </a:t>
            </a:r>
            <a:r>
              <a:rPr spc="-165" dirty="0">
                <a:latin typeface="Arial"/>
                <a:cs typeface="Arial"/>
              </a:rPr>
              <a:t>e </a:t>
            </a:r>
            <a:r>
              <a:rPr spc="-85" dirty="0">
                <a:latin typeface="Arial"/>
                <a:cs typeface="Arial"/>
              </a:rPr>
              <a:t>delle </a:t>
            </a:r>
            <a:r>
              <a:rPr spc="-15" dirty="0">
                <a:latin typeface="Arial"/>
                <a:cs typeface="Arial"/>
              </a:rPr>
              <a:t>strutture  </a:t>
            </a:r>
            <a:r>
              <a:rPr spc="-10" dirty="0"/>
              <a:t>igienico-sanitarie</a:t>
            </a:r>
            <a:r>
              <a:rPr sz="3600" spc="-10" dirty="0"/>
              <a:t>.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35940" y="6464680"/>
            <a:ext cx="996315" cy="178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dirty="0">
                <a:solidFill>
                  <a:srgbClr val="878787"/>
                </a:solidFill>
                <a:latin typeface="Carlito"/>
                <a:cs typeface="Carlito"/>
              </a:rPr>
              <a:t>21 </a:t>
            </a:r>
            <a:r>
              <a:rPr sz="1200" spc="-5" dirty="0">
                <a:solidFill>
                  <a:srgbClr val="878787"/>
                </a:solidFill>
                <a:latin typeface="Carlito"/>
                <a:cs typeface="Carlito"/>
              </a:rPr>
              <a:t>March,</a:t>
            </a:r>
            <a:r>
              <a:rPr sz="1200" spc="-80" dirty="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78787"/>
                </a:solidFill>
                <a:latin typeface="Carlito"/>
                <a:cs typeface="Carlito"/>
              </a:rPr>
              <a:t>2016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77520" marR="5080" indent="-21590">
              <a:lnSpc>
                <a:spcPct val="100000"/>
              </a:lnSpc>
              <a:spcBef>
                <a:spcPts val="95"/>
              </a:spcBef>
            </a:pPr>
            <a:r>
              <a:rPr spc="-55" dirty="0">
                <a:latin typeface="Arial"/>
                <a:cs typeface="Arial"/>
              </a:rPr>
              <a:t>Obiettivo </a:t>
            </a:r>
            <a:r>
              <a:rPr spc="-85" dirty="0">
                <a:latin typeface="Arial"/>
                <a:cs typeface="Arial"/>
              </a:rPr>
              <a:t>7: </a:t>
            </a:r>
            <a:r>
              <a:rPr spc="-150" dirty="0">
                <a:latin typeface="Arial"/>
                <a:cs typeface="Arial"/>
              </a:rPr>
              <a:t>Assicurare </a:t>
            </a:r>
            <a:r>
              <a:rPr spc="-220" dirty="0">
                <a:latin typeface="Arial"/>
                <a:cs typeface="Arial"/>
              </a:rPr>
              <a:t>a </a:t>
            </a:r>
            <a:r>
              <a:rPr spc="80" dirty="0">
                <a:latin typeface="Arial"/>
                <a:cs typeface="Arial"/>
              </a:rPr>
              <a:t>tutti </a:t>
            </a:r>
            <a:r>
              <a:rPr spc="-160" dirty="0">
                <a:latin typeface="Arial"/>
                <a:cs typeface="Arial"/>
              </a:rPr>
              <a:t>l’accesso </a:t>
            </a:r>
            <a:r>
              <a:rPr spc="-220" dirty="0">
                <a:latin typeface="Arial"/>
                <a:cs typeface="Arial"/>
              </a:rPr>
              <a:t>a </a:t>
            </a:r>
            <a:r>
              <a:rPr spc="-105" dirty="0">
                <a:latin typeface="Arial"/>
                <a:cs typeface="Arial"/>
              </a:rPr>
              <a:t>sistemi</a:t>
            </a:r>
            <a:r>
              <a:rPr spc="-270" dirty="0">
                <a:latin typeface="Arial"/>
                <a:cs typeface="Arial"/>
              </a:rPr>
              <a:t> </a:t>
            </a:r>
            <a:r>
              <a:rPr spc="-40" dirty="0">
                <a:latin typeface="Arial"/>
                <a:cs typeface="Arial"/>
              </a:rPr>
              <a:t>di  </a:t>
            </a:r>
            <a:r>
              <a:rPr spc="-5" dirty="0"/>
              <a:t>energia economici, affidabili, </a:t>
            </a:r>
            <a:r>
              <a:rPr spc="-10" dirty="0"/>
              <a:t>sostenibili </a:t>
            </a:r>
            <a:r>
              <a:rPr spc="-5" dirty="0"/>
              <a:t>e</a:t>
            </a:r>
            <a:r>
              <a:rPr spc="80" dirty="0"/>
              <a:t> </a:t>
            </a:r>
            <a:r>
              <a:rPr spc="-5" dirty="0"/>
              <a:t>moderni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9800"/>
            <a:ext cx="3950335" cy="3931920"/>
            <a:chOff x="518159" y="2209800"/>
            <a:chExt cx="3950335" cy="3931920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1284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447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Obiettivo </a:t>
            </a:r>
            <a:r>
              <a:rPr sz="2400" dirty="0"/>
              <a:t>8: Incentivare </a:t>
            </a:r>
            <a:r>
              <a:rPr sz="2400" spc="-5" dirty="0"/>
              <a:t>una </a:t>
            </a:r>
            <a:r>
              <a:rPr sz="2400" dirty="0"/>
              <a:t>crescita </a:t>
            </a:r>
            <a:r>
              <a:rPr sz="2400" spc="-5" dirty="0"/>
              <a:t>economica</a:t>
            </a:r>
            <a:r>
              <a:rPr sz="2400" spc="-114" dirty="0"/>
              <a:t> </a:t>
            </a:r>
            <a:r>
              <a:rPr sz="2400" spc="-5" dirty="0"/>
              <a:t>duratura,</a:t>
            </a:r>
            <a:endParaRPr sz="2400"/>
          </a:p>
          <a:p>
            <a:pPr marL="157480" marR="5080" algn="ctr">
              <a:lnSpc>
                <a:spcPct val="100000"/>
              </a:lnSpc>
              <a:spcBef>
                <a:spcPts val="5"/>
              </a:spcBef>
            </a:pPr>
            <a:r>
              <a:rPr sz="2400" spc="-95" dirty="0">
                <a:latin typeface="Arial"/>
                <a:cs typeface="Arial"/>
              </a:rPr>
              <a:t>inclusiva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-80" dirty="0">
                <a:latin typeface="Arial"/>
                <a:cs typeface="Arial"/>
              </a:rPr>
              <a:t>sostenibile, </a:t>
            </a:r>
            <a:r>
              <a:rPr sz="2400" spc="-105" dirty="0">
                <a:latin typeface="Arial"/>
                <a:cs typeface="Arial"/>
              </a:rPr>
              <a:t>un’occupazione </a:t>
            </a:r>
            <a:r>
              <a:rPr sz="2400" spc="-100" dirty="0">
                <a:latin typeface="Arial"/>
                <a:cs typeface="Arial"/>
              </a:rPr>
              <a:t>piena </a:t>
            </a:r>
            <a:r>
              <a:rPr sz="2400" spc="-145" dirty="0">
                <a:latin typeface="Arial"/>
                <a:cs typeface="Arial"/>
              </a:rPr>
              <a:t>e </a:t>
            </a:r>
            <a:r>
              <a:rPr sz="2400" spc="-35" dirty="0">
                <a:latin typeface="Arial"/>
                <a:cs typeface="Arial"/>
              </a:rPr>
              <a:t>produttiva </a:t>
            </a:r>
            <a:r>
              <a:rPr sz="2400" spc="-110" dirty="0">
                <a:latin typeface="Arial"/>
                <a:cs typeface="Arial"/>
              </a:rPr>
              <a:t>ed</a:t>
            </a:r>
            <a:r>
              <a:rPr sz="2400" spc="-280" dirty="0">
                <a:latin typeface="Arial"/>
                <a:cs typeface="Arial"/>
              </a:rPr>
              <a:t> </a:t>
            </a:r>
            <a:r>
              <a:rPr sz="2400" spc="-80" dirty="0">
                <a:latin typeface="Arial"/>
                <a:cs typeface="Arial"/>
              </a:rPr>
              <a:t>un  </a:t>
            </a:r>
            <a:r>
              <a:rPr sz="2400" spc="-5" dirty="0"/>
              <a:t>lavoro </a:t>
            </a:r>
            <a:r>
              <a:rPr sz="2400" spc="-10" dirty="0"/>
              <a:t>dignitoso </a:t>
            </a:r>
            <a:r>
              <a:rPr sz="2400" spc="-5" dirty="0"/>
              <a:t>per</a:t>
            </a:r>
            <a:r>
              <a:rPr sz="2400" dirty="0"/>
              <a:t> tutti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324" rIns="0" bIns="0" rtlCol="0">
            <a:spAutoFit/>
          </a:bodyPr>
          <a:lstStyle/>
          <a:p>
            <a:pPr marL="14351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Obiettivo 9: Costruire un'infrastruttura </a:t>
            </a:r>
            <a:r>
              <a:rPr sz="2400" dirty="0"/>
              <a:t>resiliente e </a:t>
            </a:r>
            <a:r>
              <a:rPr sz="2400" spc="-5" dirty="0"/>
              <a:t>promuovere  l'innovazione </a:t>
            </a:r>
            <a:r>
              <a:rPr sz="2400" dirty="0"/>
              <a:t>ed </a:t>
            </a:r>
            <a:r>
              <a:rPr sz="2400" spc="-5" dirty="0"/>
              <a:t>una industrializzazione </a:t>
            </a:r>
            <a:r>
              <a:rPr sz="2400" dirty="0"/>
              <a:t>equa, </a:t>
            </a:r>
            <a:r>
              <a:rPr sz="2400" spc="-5" dirty="0"/>
              <a:t>responsabile </a:t>
            </a:r>
            <a:r>
              <a:rPr sz="2400" dirty="0"/>
              <a:t>e  </a:t>
            </a:r>
            <a:r>
              <a:rPr sz="2400" spc="-10" dirty="0"/>
              <a:t>sostenibile</a:t>
            </a:r>
            <a:endParaRPr sz="2400"/>
          </a:p>
        </p:txBody>
      </p:sp>
      <p:grpSp>
        <p:nvGrpSpPr>
          <p:cNvPr id="3" name="object 3"/>
          <p:cNvGrpSpPr/>
          <p:nvPr/>
        </p:nvGrpSpPr>
        <p:grpSpPr>
          <a:xfrm>
            <a:off x="518159" y="2209800"/>
            <a:ext cx="3950335" cy="3930650"/>
            <a:chOff x="518159" y="2209800"/>
            <a:chExt cx="3950335" cy="3930650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11323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1660" rIns="0" bIns="0" rtlCol="0">
            <a:spAutoFit/>
          </a:bodyPr>
          <a:lstStyle/>
          <a:p>
            <a:pPr marL="2677160" marR="5080" indent="-246189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Obiettivo </a:t>
            </a:r>
            <a:r>
              <a:rPr sz="3200" dirty="0"/>
              <a:t>10: Ridurre l'ineguaglianza </a:t>
            </a:r>
            <a:r>
              <a:rPr sz="3200" spc="-5" dirty="0"/>
              <a:t>all'interno  di </a:t>
            </a:r>
            <a:r>
              <a:rPr sz="3200" dirty="0"/>
              <a:t>e </a:t>
            </a:r>
            <a:r>
              <a:rPr sz="3200" spc="-10" dirty="0"/>
              <a:t>fra </a:t>
            </a:r>
            <a:r>
              <a:rPr sz="3200" dirty="0"/>
              <a:t>le </a:t>
            </a:r>
            <a:r>
              <a:rPr sz="3200" spc="-5" dirty="0"/>
              <a:t>Nazioni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18159" y="2209800"/>
            <a:ext cx="3945890" cy="3945890"/>
            <a:chOff x="518159" y="2209800"/>
            <a:chExt cx="3945890" cy="3945890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31135"/>
              <a:ext cx="3924300" cy="3924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246" rIns="0" bIns="0" rtlCol="0">
            <a:spAutoFit/>
          </a:bodyPr>
          <a:lstStyle/>
          <a:p>
            <a:pPr marL="1497330" marR="5080" indent="-131254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Obiettivo </a:t>
            </a:r>
            <a:r>
              <a:rPr spc="-5" dirty="0"/>
              <a:t>11: Rendere le città e </a:t>
            </a:r>
            <a:r>
              <a:rPr spc="-10" dirty="0"/>
              <a:t>gli insediamenti umani  inclusivi, sicuri, </a:t>
            </a:r>
            <a:r>
              <a:rPr spc="-5" dirty="0"/>
              <a:t>duraturi e</a:t>
            </a:r>
            <a:r>
              <a:rPr spc="100" dirty="0"/>
              <a:t> </a:t>
            </a:r>
            <a:r>
              <a:rPr spc="-10" dirty="0"/>
              <a:t>sostenibili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028" rIns="0" bIns="0" rtlCol="0">
            <a:spAutoFit/>
          </a:bodyPr>
          <a:lstStyle/>
          <a:p>
            <a:pPr marL="31115" marR="508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Obiettivo </a:t>
            </a:r>
            <a:r>
              <a:rPr sz="3200" dirty="0"/>
              <a:t>12: Garantire </a:t>
            </a:r>
            <a:r>
              <a:rPr sz="3200" spc="-5" dirty="0"/>
              <a:t>modelli sostenibili di  produzione </a:t>
            </a:r>
            <a:r>
              <a:rPr sz="3200" dirty="0"/>
              <a:t>e </a:t>
            </a:r>
            <a:r>
              <a:rPr sz="3200" spc="-5" dirty="0"/>
              <a:t>di</a:t>
            </a:r>
            <a:r>
              <a:rPr sz="3200" dirty="0"/>
              <a:t> </a:t>
            </a:r>
            <a:r>
              <a:rPr sz="3200" spc="-5" dirty="0"/>
              <a:t>consumo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467868" y="2188464"/>
            <a:ext cx="3965575" cy="3938270"/>
            <a:chOff x="467868" y="2188464"/>
            <a:chExt cx="3965575" cy="3938270"/>
          </a:xfrm>
        </p:grpSpPr>
        <p:sp>
          <p:nvSpPr>
            <p:cNvPr id="4" name="object 4"/>
            <p:cNvSpPr/>
            <p:nvPr/>
          </p:nvSpPr>
          <p:spPr>
            <a:xfrm>
              <a:off x="518160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7868" y="2188464"/>
              <a:ext cx="3928872" cy="39303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028" rIns="0" bIns="0" rtlCol="0">
            <a:spAutoFit/>
          </a:bodyPr>
          <a:lstStyle/>
          <a:p>
            <a:pPr marL="650875" marR="5080" indent="-48196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Obiettivo </a:t>
            </a:r>
            <a:r>
              <a:rPr sz="3200" dirty="0"/>
              <a:t>13: Promuovere </a:t>
            </a:r>
            <a:r>
              <a:rPr sz="3200" spc="-5" dirty="0"/>
              <a:t>azioni, </a:t>
            </a:r>
            <a:r>
              <a:rPr sz="3200" dirty="0"/>
              <a:t>a </a:t>
            </a:r>
            <a:r>
              <a:rPr sz="3200" spc="-5" dirty="0"/>
              <a:t>tutti </a:t>
            </a:r>
            <a:r>
              <a:rPr sz="3200" dirty="0"/>
              <a:t>i </a:t>
            </a:r>
            <a:r>
              <a:rPr sz="3200" spc="-5" dirty="0"/>
              <a:t>livelli,  per combattere </a:t>
            </a:r>
            <a:r>
              <a:rPr sz="3200" dirty="0"/>
              <a:t>il cambiamento</a:t>
            </a:r>
            <a:r>
              <a:rPr sz="3200" spc="10" dirty="0"/>
              <a:t> </a:t>
            </a:r>
            <a:r>
              <a:rPr sz="3200" dirty="0"/>
              <a:t>climatico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1170178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5" dirty="0" smtClean="0"/>
              <a:t>Cosa sanno i giovani di sostenibilità?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</a:t>
            </a:fld>
            <a:endParaRPr dirty="0"/>
          </a:p>
        </p:txBody>
      </p:sp>
      <p:sp>
        <p:nvSpPr>
          <p:cNvPr id="9" name="Rettangolo 8"/>
          <p:cNvSpPr/>
          <p:nvPr/>
        </p:nvSpPr>
        <p:spPr>
          <a:xfrm>
            <a:off x="914400" y="1981200"/>
            <a:ext cx="34290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Il 40% degli under 27 lo ritengono un concetto familiare.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14400" y="3581400"/>
            <a:ext cx="34290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Il 20% di chi ha 16-27 anni  conosce l’agenda 2030, ma il 40% dice che riguarda generazioni future.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5105400" y="1981200"/>
            <a:ext cx="35052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Solo 1 ragazzo su 3 pensa che il benessere del pianeta dipenda anche dal cibo che mangiamo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Mast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581400"/>
            <a:ext cx="3505200" cy="2285999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3" name="CasellaDiTesto 12"/>
          <p:cNvSpPr txBox="1"/>
          <p:nvPr/>
        </p:nvSpPr>
        <p:spPr>
          <a:xfrm>
            <a:off x="914400" y="6019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(Ricerca </a:t>
            </a:r>
            <a:r>
              <a:rPr lang="it-IT" sz="2400" b="1" dirty="0" err="1" smtClean="0"/>
              <a:t>Ipsos</a:t>
            </a:r>
            <a:r>
              <a:rPr lang="it-IT" sz="2400" b="1" dirty="0" smtClean="0"/>
              <a:t> - Fondazione Barilla, 2019)</a:t>
            </a:r>
            <a:endParaRPr lang="it-IT" sz="24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6018" y="827608"/>
            <a:ext cx="7894320" cy="13061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Obiettivo </a:t>
            </a:r>
            <a:r>
              <a:rPr spc="-5" dirty="0"/>
              <a:t>14: Conservare e </a:t>
            </a:r>
            <a:r>
              <a:rPr spc="-10" dirty="0"/>
              <a:t>utilizzare </a:t>
            </a:r>
            <a:r>
              <a:rPr spc="-5" dirty="0"/>
              <a:t>in modo </a:t>
            </a:r>
            <a:r>
              <a:rPr spc="-10" dirty="0"/>
              <a:t>durevole  </a:t>
            </a:r>
            <a:r>
              <a:rPr spc="-5" dirty="0"/>
              <a:t>gli oceani, i mari e le </a:t>
            </a:r>
            <a:r>
              <a:rPr spc="-10" dirty="0"/>
              <a:t>risorse </a:t>
            </a:r>
            <a:r>
              <a:rPr spc="-5" dirty="0"/>
              <a:t>marine </a:t>
            </a:r>
            <a:r>
              <a:rPr spc="-10" dirty="0"/>
              <a:t>per uno sviluppo  sostenibile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2361" rIns="0" bIns="0" rtlCol="0">
            <a:spAutoFit/>
          </a:bodyPr>
          <a:lstStyle/>
          <a:p>
            <a:pPr marL="442595" marR="5080" indent="-297815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Obiettivo </a:t>
            </a:r>
            <a:r>
              <a:rPr sz="3200" dirty="0"/>
              <a:t>15: Proteggere, ripristinare e </a:t>
            </a:r>
            <a:r>
              <a:rPr sz="3200" spc="-5" dirty="0"/>
              <a:t>favorire  </a:t>
            </a:r>
            <a:r>
              <a:rPr sz="3200" spc="-100" dirty="0">
                <a:latin typeface="Arial"/>
                <a:cs typeface="Arial"/>
              </a:rPr>
              <a:t>un </a:t>
            </a:r>
            <a:r>
              <a:rPr sz="3200" spc="-185" dirty="0">
                <a:latin typeface="Arial"/>
                <a:cs typeface="Arial"/>
              </a:rPr>
              <a:t>uso </a:t>
            </a:r>
            <a:r>
              <a:rPr sz="3200" spc="-110" dirty="0">
                <a:latin typeface="Arial"/>
                <a:cs typeface="Arial"/>
              </a:rPr>
              <a:t>sostenibile </a:t>
            </a:r>
            <a:r>
              <a:rPr sz="3200" spc="-120" dirty="0">
                <a:latin typeface="Arial"/>
                <a:cs typeface="Arial"/>
              </a:rPr>
              <a:t>dell’ecosistema</a:t>
            </a:r>
            <a:r>
              <a:rPr sz="3200" spc="-200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terrestre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0117" y="1172082"/>
            <a:ext cx="7388859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" dirty="0"/>
              <a:t>Obiettivo </a:t>
            </a:r>
            <a:r>
              <a:rPr sz="3200" dirty="0"/>
              <a:t>16: Pace, </a:t>
            </a:r>
            <a:r>
              <a:rPr sz="3200" spc="-5" dirty="0"/>
              <a:t>giustizia </a:t>
            </a:r>
            <a:r>
              <a:rPr sz="3200" dirty="0"/>
              <a:t>e </a:t>
            </a:r>
            <a:r>
              <a:rPr sz="3200" spc="-5" dirty="0"/>
              <a:t>istituzioni</a:t>
            </a:r>
            <a:r>
              <a:rPr sz="3200" spc="95" dirty="0"/>
              <a:t> </a:t>
            </a:r>
            <a:r>
              <a:rPr sz="3200" spc="-5" dirty="0"/>
              <a:t>forti</a:t>
            </a:r>
            <a:endParaRPr sz="3200"/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940" marR="5080" indent="254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Obiettivo </a:t>
            </a:r>
            <a:r>
              <a:rPr spc="-5" dirty="0"/>
              <a:t>17: Rafforzare i mezzi di attuazione e  </a:t>
            </a:r>
            <a:r>
              <a:rPr spc="-10" dirty="0"/>
              <a:t>rinnovare </a:t>
            </a:r>
            <a:r>
              <a:rPr spc="-5" dirty="0"/>
              <a:t>il </a:t>
            </a:r>
            <a:r>
              <a:rPr spc="-10" dirty="0"/>
              <a:t>partenariato </a:t>
            </a:r>
            <a:r>
              <a:rPr spc="-5" dirty="0"/>
              <a:t>mondiale </a:t>
            </a:r>
            <a:r>
              <a:rPr spc="-10" dirty="0"/>
              <a:t>per </a:t>
            </a:r>
            <a:r>
              <a:rPr spc="-5" dirty="0"/>
              <a:t>lo </a:t>
            </a:r>
            <a:r>
              <a:rPr spc="-10" dirty="0"/>
              <a:t>sviluppo  sostenibile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18159" y="2205227"/>
            <a:ext cx="3950335" cy="3929379"/>
            <a:chOff x="518159" y="2205227"/>
            <a:chExt cx="3950335" cy="3929379"/>
          </a:xfrm>
        </p:grpSpPr>
        <p:sp>
          <p:nvSpPr>
            <p:cNvPr id="4" name="object 4"/>
            <p:cNvSpPr/>
            <p:nvPr/>
          </p:nvSpPr>
          <p:spPr>
            <a:xfrm>
              <a:off x="518159" y="2209800"/>
              <a:ext cx="3915155" cy="39166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9495" y="2205227"/>
              <a:ext cx="3928872" cy="392887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5784" y="1055878"/>
            <a:ext cx="77882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UN </a:t>
            </a:r>
            <a:r>
              <a:rPr sz="3600" spc="-5" dirty="0"/>
              <a:t>DPI Campagna di </a:t>
            </a:r>
            <a:r>
              <a:rPr sz="3600" dirty="0"/>
              <a:t>comunicazione</a:t>
            </a:r>
            <a:r>
              <a:rPr sz="3600" spc="-80" dirty="0"/>
              <a:t> </a:t>
            </a:r>
            <a:r>
              <a:rPr sz="3600" spc="-5" dirty="0"/>
              <a:t>2016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5943600" y="1905000"/>
            <a:ext cx="2877311" cy="42275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3919" y="5530596"/>
            <a:ext cx="12192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77667" y="5532120"/>
            <a:ext cx="9906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91000" y="5298947"/>
            <a:ext cx="1295400" cy="1295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59740" y="1790445"/>
            <a:ext cx="5125085" cy="35960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2160"/>
              </a:lnSpc>
              <a:spcBef>
                <a:spcPts val="105"/>
              </a:spcBef>
              <a:buSzPct val="97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SDGs: </a:t>
            </a:r>
            <a:r>
              <a:rPr sz="2000" dirty="0">
                <a:latin typeface="Carlito"/>
                <a:cs typeface="Carlito"/>
              </a:rPr>
              <a:t>17 </a:t>
            </a:r>
            <a:r>
              <a:rPr sz="2000" spc="-5" dirty="0">
                <a:latin typeface="Carlito"/>
                <a:cs typeface="Carlito"/>
              </a:rPr>
              <a:t>Obiettivi per trasformare il</a:t>
            </a:r>
            <a:r>
              <a:rPr sz="2000" spc="75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nostro</a:t>
            </a:r>
            <a:endParaRPr sz="2000">
              <a:latin typeface="Carlito"/>
              <a:cs typeface="Carlito"/>
            </a:endParaRPr>
          </a:p>
          <a:p>
            <a:pPr marL="355600">
              <a:lnSpc>
                <a:spcPts val="2160"/>
              </a:lnSpc>
            </a:pPr>
            <a:r>
              <a:rPr sz="2000" spc="-5" dirty="0">
                <a:latin typeface="Carlito"/>
                <a:cs typeface="Carlito"/>
              </a:rPr>
              <a:t>mondo</a:t>
            </a:r>
            <a:endParaRPr sz="2000">
              <a:latin typeface="Carlito"/>
              <a:cs typeface="Carlito"/>
            </a:endParaRPr>
          </a:p>
          <a:p>
            <a:pPr marL="355600" marR="5080" indent="-342900">
              <a:lnSpc>
                <a:spcPct val="80000"/>
              </a:lnSpc>
              <a:spcBef>
                <a:spcPts val="1535"/>
              </a:spcBef>
              <a:buSzPct val="97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Scopi principali: diffondere </a:t>
            </a:r>
            <a:r>
              <a:rPr sz="2000" dirty="0">
                <a:latin typeface="Carlito"/>
                <a:cs typeface="Carlito"/>
              </a:rPr>
              <a:t>gli </a:t>
            </a:r>
            <a:r>
              <a:rPr sz="2000" spc="-5" dirty="0">
                <a:latin typeface="Carlito"/>
                <a:cs typeface="Carlito"/>
              </a:rPr>
              <a:t>SDGs, stimolare  </a:t>
            </a:r>
            <a:r>
              <a:rPr sz="2000" spc="-65" dirty="0">
                <a:latin typeface="Arial"/>
                <a:cs typeface="Arial"/>
              </a:rPr>
              <a:t>l’azione, </a:t>
            </a:r>
            <a:r>
              <a:rPr sz="2000" spc="-95" dirty="0">
                <a:latin typeface="Arial"/>
                <a:cs typeface="Arial"/>
              </a:rPr>
              <a:t>sensibilizzare </a:t>
            </a:r>
            <a:r>
              <a:rPr sz="2000" spc="-120" dirty="0">
                <a:latin typeface="Arial"/>
                <a:cs typeface="Arial"/>
              </a:rPr>
              <a:t>e </a:t>
            </a:r>
            <a:r>
              <a:rPr sz="2000" spc="-65" dirty="0">
                <a:latin typeface="Arial"/>
                <a:cs typeface="Arial"/>
              </a:rPr>
              <a:t>aumentare  </a:t>
            </a:r>
            <a:r>
              <a:rPr sz="2000" spc="-5" dirty="0">
                <a:latin typeface="Carlito"/>
                <a:cs typeface="Carlito"/>
              </a:rPr>
              <a:t>progressivamente </a:t>
            </a:r>
            <a:r>
              <a:rPr sz="2000" dirty="0">
                <a:latin typeface="Carlito"/>
                <a:cs typeface="Carlito"/>
              </a:rPr>
              <a:t>le</a:t>
            </a:r>
            <a:r>
              <a:rPr sz="2000" spc="3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partnership</a:t>
            </a:r>
            <a:endParaRPr sz="2000">
              <a:latin typeface="Carlito"/>
              <a:cs typeface="Carlito"/>
            </a:endParaRPr>
          </a:p>
          <a:p>
            <a:pPr marL="355600" marR="15875" indent="-342900">
              <a:lnSpc>
                <a:spcPct val="80000"/>
              </a:lnSpc>
              <a:spcBef>
                <a:spcPts val="1540"/>
              </a:spcBef>
              <a:buSzPct val="97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spc="-5" dirty="0">
                <a:latin typeface="Carlito"/>
                <a:cs typeface="Carlito"/>
              </a:rPr>
              <a:t>Depliants </a:t>
            </a:r>
            <a:r>
              <a:rPr sz="2000" dirty="0">
                <a:latin typeface="Carlito"/>
                <a:cs typeface="Carlito"/>
              </a:rPr>
              <a:t>comunicativi </a:t>
            </a:r>
            <a:r>
              <a:rPr sz="2000" spc="-5" dirty="0">
                <a:latin typeface="Carlito"/>
                <a:cs typeface="Carlito"/>
              </a:rPr>
              <a:t>di facile comprensione  nelle sei </a:t>
            </a:r>
            <a:r>
              <a:rPr sz="2000" dirty="0">
                <a:latin typeface="Carlito"/>
                <a:cs typeface="Carlito"/>
              </a:rPr>
              <a:t>lingue </a:t>
            </a:r>
            <a:r>
              <a:rPr sz="2000" spc="-5" dirty="0">
                <a:latin typeface="Carlito"/>
                <a:cs typeface="Carlito"/>
              </a:rPr>
              <a:t>ufficiali delle Nazioni </a:t>
            </a:r>
            <a:r>
              <a:rPr sz="2000" dirty="0">
                <a:latin typeface="Carlito"/>
                <a:cs typeface="Carlito"/>
              </a:rPr>
              <a:t>Unite  contenenti le icone </a:t>
            </a:r>
            <a:r>
              <a:rPr sz="2000" spc="-5" dirty="0">
                <a:latin typeface="Carlito"/>
                <a:cs typeface="Carlito"/>
              </a:rPr>
              <a:t>dei </a:t>
            </a:r>
            <a:r>
              <a:rPr sz="2000" dirty="0">
                <a:latin typeface="Carlito"/>
                <a:cs typeface="Carlito"/>
              </a:rPr>
              <a:t>SDGs e le </a:t>
            </a:r>
            <a:r>
              <a:rPr sz="2000" spc="-5" dirty="0">
                <a:latin typeface="Carlito"/>
                <a:cs typeface="Carlito"/>
              </a:rPr>
              <a:t>rassegne  stampa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ts val="2280"/>
              </a:lnSpc>
              <a:buSzPct val="97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rlito"/>
                <a:cs typeface="Carlito"/>
              </a:rPr>
              <a:t>Website:</a:t>
            </a:r>
            <a:r>
              <a:rPr sz="20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7"/>
              </a:rPr>
              <a:t>www.un.org/sustainabledevelopme</a:t>
            </a:r>
            <a:endParaRPr sz="2000">
              <a:latin typeface="Carlito"/>
              <a:cs typeface="Carlito"/>
            </a:endParaRPr>
          </a:p>
          <a:p>
            <a:pPr marL="355600" indent="-342900">
              <a:lnSpc>
                <a:spcPts val="2240"/>
              </a:lnSpc>
              <a:buSzPct val="97500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latin typeface="Carlito"/>
                <a:cs typeface="Carlito"/>
              </a:rPr>
              <a:t>Social</a:t>
            </a:r>
            <a:r>
              <a:rPr sz="2000" spc="-15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media</a:t>
            </a:r>
            <a:endParaRPr sz="2000">
              <a:latin typeface="Carlito"/>
              <a:cs typeface="Carlito"/>
            </a:endParaRPr>
          </a:p>
          <a:p>
            <a:pPr marL="109855">
              <a:lnSpc>
                <a:spcPts val="2755"/>
              </a:lnSpc>
              <a:tabLst>
                <a:tab pos="2698750" algn="l"/>
              </a:tabLst>
            </a:pPr>
            <a:r>
              <a:rPr sz="2400" b="1" spc="-5" dirty="0">
                <a:latin typeface="Carlito"/>
                <a:cs typeface="Carlito"/>
              </a:rPr>
              <a:t>@GlobalGoalsUN	#GlobalGoals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207" y="3962399"/>
            <a:ext cx="4584192" cy="1906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5898896"/>
            <a:ext cx="40792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rlito"/>
                <a:cs typeface="Carlito"/>
                <a:hlinkClick r:id="rId3"/>
              </a:rPr>
              <a:t>www.un.org/sustainabledevelopment/takeaction</a:t>
            </a:r>
            <a:endParaRPr sz="1600">
              <a:latin typeface="Carlito"/>
              <a:cs typeface="Carli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0" y="1219200"/>
            <a:ext cx="3171305" cy="23353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46676" y="580644"/>
            <a:ext cx="4497324" cy="58201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3983" y="533400"/>
            <a:ext cx="4876800" cy="859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81934" y="1710893"/>
            <a:ext cx="16643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Risorse</a:t>
            </a:r>
            <a:endParaRPr sz="4400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84295" indent="-342900">
              <a:lnSpc>
                <a:spcPct val="100000"/>
              </a:lnSpc>
              <a:spcBef>
                <a:spcPts val="95"/>
              </a:spcBef>
              <a:buClr>
                <a:srgbClr val="878787"/>
              </a:buClr>
              <a:buFont typeface="Arial"/>
              <a:buChar char="•"/>
              <a:tabLst>
                <a:tab pos="3884295" algn="l"/>
                <a:tab pos="3884929" algn="l"/>
              </a:tabLst>
            </a:pPr>
            <a:r>
              <a:rPr u="none" spc="-5" dirty="0">
                <a:solidFill>
                  <a:srgbClr val="000000"/>
                </a:solidFill>
                <a:hlinkClick r:id="rId3"/>
              </a:rPr>
              <a:t>-</a:t>
            </a:r>
            <a:r>
              <a:rPr u="none" spc="-5" dirty="0">
                <a:hlinkClick r:id="rId3"/>
              </a:rPr>
              <a:t> </a:t>
            </a:r>
            <a:r>
              <a:rPr spc="-10" dirty="0">
                <a:hlinkClick r:id="rId3"/>
              </a:rPr>
              <a:t>Trasformare </a:t>
            </a:r>
            <a:r>
              <a:rPr spc="-5" dirty="0">
                <a:hlinkClick r:id="rId3"/>
              </a:rPr>
              <a:t>il</a:t>
            </a:r>
            <a:r>
              <a:rPr spc="-10" dirty="0">
                <a:hlinkClick r:id="rId3"/>
              </a:rPr>
              <a:t> nostro</a:t>
            </a:r>
          </a:p>
          <a:p>
            <a:pPr marL="3884295" marR="18415" indent="-1270">
              <a:lnSpc>
                <a:spcPct val="100000"/>
              </a:lnSpc>
            </a:pPr>
            <a:r>
              <a:rPr spc="-700" dirty="0">
                <a:latin typeface="Times New Roman"/>
                <a:cs typeface="Times New Roman"/>
                <a:hlinkClick r:id="rId3"/>
              </a:rPr>
              <a:t> </a:t>
            </a:r>
            <a:r>
              <a:rPr spc="-80" dirty="0">
                <a:latin typeface="Arial"/>
                <a:cs typeface="Arial"/>
                <a:hlinkClick r:id="rId3"/>
              </a:rPr>
              <a:t>mondo: </a:t>
            </a:r>
            <a:r>
              <a:rPr spc="-125" dirty="0">
                <a:latin typeface="Arial"/>
                <a:cs typeface="Arial"/>
                <a:hlinkClick r:id="rId3"/>
              </a:rPr>
              <a:t>l’Agenda</a:t>
            </a:r>
            <a:r>
              <a:rPr spc="-215" dirty="0">
                <a:latin typeface="Arial"/>
                <a:cs typeface="Arial"/>
                <a:hlinkClick r:id="rId3"/>
              </a:rPr>
              <a:t> </a:t>
            </a:r>
            <a:r>
              <a:rPr spc="-145" dirty="0">
                <a:latin typeface="Arial"/>
                <a:cs typeface="Arial"/>
                <a:hlinkClick r:id="rId3"/>
              </a:rPr>
              <a:t>2030 </a:t>
            </a:r>
            <a:r>
              <a:rPr u="none" spc="-145" dirty="0">
                <a:latin typeface="Arial"/>
                <a:cs typeface="Arial"/>
                <a:hlinkClick r:id="rId3"/>
              </a:rPr>
              <a:t> </a:t>
            </a:r>
            <a:r>
              <a:rPr spc="-10" dirty="0">
                <a:hlinkClick r:id="rId3"/>
              </a:rPr>
              <a:t>per </a:t>
            </a:r>
            <a:r>
              <a:rPr spc="-5" dirty="0">
                <a:hlinkClick r:id="rId3"/>
              </a:rPr>
              <a:t>lo </a:t>
            </a:r>
            <a:r>
              <a:rPr spc="-10" dirty="0">
                <a:hlinkClick r:id="rId3"/>
              </a:rPr>
              <a:t>Sviluppo </a:t>
            </a:r>
            <a:r>
              <a:rPr u="none" spc="-10" dirty="0">
                <a:hlinkClick r:id="rId3"/>
              </a:rPr>
              <a:t> </a:t>
            </a:r>
            <a:r>
              <a:rPr spc="-10" dirty="0">
                <a:hlinkClick r:id="rId3"/>
              </a:rPr>
              <a:t>Sostenibile.</a:t>
            </a:r>
          </a:p>
          <a:p>
            <a:pPr marL="3884295" marR="5080" indent="-342900">
              <a:lnSpc>
                <a:spcPct val="99800"/>
              </a:lnSpc>
              <a:spcBef>
                <a:spcPts val="610"/>
              </a:spcBef>
              <a:buClr>
                <a:srgbClr val="878787"/>
              </a:buClr>
              <a:buFont typeface="Arial"/>
              <a:buChar char="•"/>
              <a:tabLst>
                <a:tab pos="3884295" algn="l"/>
                <a:tab pos="3884929" algn="l"/>
              </a:tabLst>
            </a:pPr>
            <a:r>
              <a:rPr u="none" spc="-5" dirty="0">
                <a:solidFill>
                  <a:srgbClr val="000000"/>
                </a:solidFill>
              </a:rPr>
              <a:t>- </a:t>
            </a:r>
            <a:r>
              <a:rPr u="none" spc="-10" dirty="0">
                <a:solidFill>
                  <a:srgbClr val="000000"/>
                </a:solidFill>
              </a:rPr>
              <a:t>Disponibile </a:t>
            </a:r>
            <a:r>
              <a:rPr u="none" spc="-5" dirty="0">
                <a:solidFill>
                  <a:srgbClr val="000000"/>
                </a:solidFill>
              </a:rPr>
              <a:t>in tutte le  </a:t>
            </a:r>
            <a:r>
              <a:rPr u="none" spc="-10" dirty="0">
                <a:solidFill>
                  <a:srgbClr val="000000"/>
                </a:solidFill>
              </a:rPr>
              <a:t>lingue </a:t>
            </a:r>
            <a:r>
              <a:rPr u="none" spc="-5" dirty="0">
                <a:solidFill>
                  <a:srgbClr val="000000"/>
                </a:solidFill>
              </a:rPr>
              <a:t>ufficiali </a:t>
            </a:r>
            <a:r>
              <a:rPr u="none" spc="-10" dirty="0">
                <a:solidFill>
                  <a:srgbClr val="000000"/>
                </a:solidFill>
              </a:rPr>
              <a:t>delle  </a:t>
            </a:r>
            <a:r>
              <a:rPr u="none" spc="-5" dirty="0">
                <a:solidFill>
                  <a:srgbClr val="000000"/>
                </a:solidFill>
              </a:rPr>
              <a:t>Nazioni Unite</a:t>
            </a:r>
            <a:r>
              <a:rPr sz="3200" u="none" spc="-5" dirty="0">
                <a:solidFill>
                  <a:srgbClr val="878787"/>
                </a:solidFill>
              </a:rPr>
              <a:t>.</a:t>
            </a:r>
            <a:endParaRPr sz="3200"/>
          </a:p>
        </p:txBody>
      </p:sp>
      <p:sp>
        <p:nvSpPr>
          <p:cNvPr id="5" name="object 5"/>
          <p:cNvSpPr/>
          <p:nvPr/>
        </p:nvSpPr>
        <p:spPr>
          <a:xfrm>
            <a:off x="684276" y="2709672"/>
            <a:ext cx="2819400" cy="36652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45664" y="3890706"/>
            <a:ext cx="6498336" cy="29672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81705" y="1101597"/>
            <a:ext cx="31813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/>
              <a:t>Slide</a:t>
            </a:r>
            <a:r>
              <a:rPr sz="4400" spc="-50" dirty="0"/>
              <a:t> </a:t>
            </a:r>
            <a:r>
              <a:rPr sz="4400" dirty="0"/>
              <a:t>generica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3972305" y="6426504"/>
            <a:ext cx="120078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78787"/>
                </a:solidFill>
                <a:latin typeface="Carlito"/>
                <a:cs typeface="Carlito"/>
              </a:rPr>
              <a:t>United </a:t>
            </a:r>
            <a:r>
              <a:rPr sz="1200" dirty="0">
                <a:solidFill>
                  <a:srgbClr val="878787"/>
                </a:solidFill>
                <a:latin typeface="Carlito"/>
                <a:cs typeface="Carlito"/>
              </a:rPr>
              <a:t>Nations</a:t>
            </a:r>
            <a:r>
              <a:rPr sz="1200" spc="-95" dirty="0">
                <a:solidFill>
                  <a:srgbClr val="878787"/>
                </a:solidFill>
                <a:latin typeface="Carlito"/>
                <a:cs typeface="Carlito"/>
              </a:rPr>
              <a:t> </a:t>
            </a:r>
            <a:r>
              <a:rPr sz="1200" dirty="0">
                <a:solidFill>
                  <a:srgbClr val="878787"/>
                </a:solidFill>
                <a:latin typeface="Carlito"/>
                <a:cs typeface="Carlito"/>
              </a:rPr>
              <a:t>DPI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6957" y="6426504"/>
            <a:ext cx="18097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78787"/>
                </a:solidFill>
                <a:latin typeface="Carlito"/>
                <a:cs typeface="Carlito"/>
              </a:rPr>
              <a:t>31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4123" y="2133600"/>
            <a:ext cx="5635752" cy="3992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1170178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5" dirty="0" smtClean="0"/>
              <a:t>Il paradosso della nutrizione nel mondo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4</a:t>
            </a:fld>
            <a:endParaRPr dirty="0"/>
          </a:p>
        </p:txBody>
      </p:sp>
      <p:sp>
        <p:nvSpPr>
          <p:cNvPr id="9" name="Rettangolo 8"/>
          <p:cNvSpPr/>
          <p:nvPr/>
        </p:nvSpPr>
        <p:spPr>
          <a:xfrm>
            <a:off x="914400" y="1828800"/>
            <a:ext cx="3429000" cy="1676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822 milioni di affamati colpiti da grave indigenza.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914400" y="3657600"/>
            <a:ext cx="3429000" cy="228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790 milioni di obesi, di cui 120 milioni di giovani tra i 5 e i 19 anni e 670 milioni di adulti.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Master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2590800" cy="16764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3075" name="Picture 3" descr="C:\Users\Master\Desktop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657600"/>
            <a:ext cx="3276600" cy="229851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CasellaDiTesto 11"/>
          <p:cNvSpPr txBox="1"/>
          <p:nvPr/>
        </p:nvSpPr>
        <p:spPr>
          <a:xfrm>
            <a:off x="914400" y="6019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(Rapporto Fao, 16 ottobre 2019)</a:t>
            </a:r>
            <a:endParaRPr lang="it-IT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1170178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5" dirty="0" smtClean="0"/>
              <a:t>L’importanza dell’informazione autorevole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5</a:t>
            </a:fld>
            <a:endParaRPr dirty="0"/>
          </a:p>
        </p:txBody>
      </p:sp>
      <p:sp>
        <p:nvSpPr>
          <p:cNvPr id="9" name="Rettangolo 8"/>
          <p:cNvSpPr/>
          <p:nvPr/>
        </p:nvSpPr>
        <p:spPr>
          <a:xfrm>
            <a:off x="609600" y="1828800"/>
            <a:ext cx="3733800" cy="2362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Fino a qualche tempo fa si pensava che i cambiamenti climatici fossero legati al tema energetico: combustibili fossili, trasporti, mobilità.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09600" y="4343400"/>
            <a:ext cx="3733800" cy="2057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 dati recenti mostrano che quello che mettiamo nel piatto ha un forte impatto sull’atmosfera terrestre.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800600" y="1828800"/>
            <a:ext cx="3733800" cy="457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Il 37% delle emissioni di gas serra sono al dovute al sistema agroalimentare. L’emissione di metano da allevamenti o di un gas, il protossido di azoto, dovuto all’eccessivo uso di fertilizzanti in agricoltura, contribuiscono al riscaldamento globale.</a:t>
            </a:r>
            <a:endParaRPr lang="it-IT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1170178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5" dirty="0" smtClean="0"/>
              <a:t>Un paradosso: molto cibo viene sprecato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6</a:t>
            </a:fld>
            <a:endParaRPr dirty="0"/>
          </a:p>
        </p:txBody>
      </p:sp>
      <p:sp>
        <p:nvSpPr>
          <p:cNvPr id="9" name="Rettangolo 8"/>
          <p:cNvSpPr/>
          <p:nvPr/>
        </p:nvSpPr>
        <p:spPr>
          <a:xfrm>
            <a:off x="304800" y="1828800"/>
            <a:ext cx="8534400" cy="121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Circa il 35-40% del cibo, dalla produzione fino ai nostri frigoriferi: quello che consumiamo in acqua ed emissioni di gas serra per produrre, lo buttiamo.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4800" y="3200400"/>
            <a:ext cx="8534400" cy="1447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Il sistema agroalimentare, lungo tutta la filiera, va ripensato e servono i governi. Ma occorre anche educare e responsabilizzare le persone: ognuno di noi può fare molto, come individuo, per il pianeta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5122" name="Picture 2" descr="C:\Users\Maste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4724400"/>
            <a:ext cx="2971800" cy="1686324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1170178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5" dirty="0" smtClean="0"/>
              <a:t>Serve anche la pratica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7</a:t>
            </a:fld>
            <a:endParaRPr dirty="0"/>
          </a:p>
        </p:txBody>
      </p:sp>
      <p:sp>
        <p:nvSpPr>
          <p:cNvPr id="9" name="Rettangolo 8"/>
          <p:cNvSpPr/>
          <p:nvPr/>
        </p:nvSpPr>
        <p:spPr>
          <a:xfrm>
            <a:off x="304800" y="1828800"/>
            <a:ext cx="8534400" cy="762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Oltre all’informazione, serve anche la pratica, e questo dipende da tutti noi. 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4800" y="2743200"/>
            <a:ext cx="85344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rgbClr val="0070C0"/>
                </a:solidFill>
              </a:rPr>
              <a:t>Le persone devono capire che un pomodoro, da quando è coltivato, trasportato, distribuito e consumato, ha un impatto sul pianeta diverso da una fetta di carne, che incide ancora di più 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14400" y="6019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(Fonte: Fondazione Barilla, 2019)</a:t>
            </a:r>
            <a:endParaRPr lang="it-IT" sz="2400" b="1" dirty="0"/>
          </a:p>
        </p:txBody>
      </p:sp>
      <p:pic>
        <p:nvPicPr>
          <p:cNvPr id="6146" name="Picture 2" descr="C:\Users\Master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038600"/>
            <a:ext cx="3962400" cy="1981200"/>
          </a:xfrm>
          <a:prstGeom prst="rect">
            <a:avLst/>
          </a:prstGeom>
          <a:noFill/>
          <a:ln w="25400">
            <a:solidFill>
              <a:schemeClr val="accent1">
                <a:shade val="50000"/>
              </a:schemeClr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04800" y="914400"/>
            <a:ext cx="85344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3600" spc="-5" dirty="0" smtClean="0"/>
              <a:t>7 consigli pratici</a:t>
            </a:r>
            <a:endParaRPr sz="360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8</a:t>
            </a:fld>
            <a:endParaRPr dirty="0"/>
          </a:p>
        </p:txBody>
      </p:sp>
      <p:sp>
        <p:nvSpPr>
          <p:cNvPr id="9" name="Rettangolo 8"/>
          <p:cNvSpPr/>
          <p:nvPr/>
        </p:nvSpPr>
        <p:spPr>
          <a:xfrm>
            <a:off x="304800" y="1524000"/>
            <a:ext cx="3962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1. Evita lo spreco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14400" y="6019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(Fonte: Famiglia cristiana, n. 8/2020, p. 47)</a:t>
            </a:r>
            <a:endParaRPr lang="it-IT" sz="2400" b="1" dirty="0"/>
          </a:p>
        </p:txBody>
      </p:sp>
      <p:sp>
        <p:nvSpPr>
          <p:cNvPr id="11" name="Rettangolo 10"/>
          <p:cNvSpPr/>
          <p:nvPr/>
        </p:nvSpPr>
        <p:spPr>
          <a:xfrm>
            <a:off x="304800" y="2209800"/>
            <a:ext cx="3962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2. Segui le stagioni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04800" y="2895600"/>
            <a:ext cx="3962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3. Dai valore all’acqua che usi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04800" y="3581400"/>
            <a:ext cx="3962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4. Mangia sano e sostenibile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04800" y="4267200"/>
            <a:ext cx="3962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5. Movimenta la tua giornata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04800" y="4953000"/>
            <a:ext cx="3962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6. Fai una scelta consapevole</a:t>
            </a:r>
            <a:endParaRPr lang="it-IT" sz="2400" b="1" dirty="0">
              <a:solidFill>
                <a:srgbClr val="0070C0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04800" y="5562600"/>
            <a:ext cx="3962400" cy="457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b="1" dirty="0" smtClean="0">
                <a:solidFill>
                  <a:srgbClr val="0070C0"/>
                </a:solidFill>
              </a:rPr>
              <a:t>7. Passaparola</a:t>
            </a:r>
            <a:endParaRPr lang="it-IT" sz="2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C:\Users\Master\Desktop\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09800"/>
            <a:ext cx="4448027" cy="3276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338327"/>
            <a:ext cx="2895600" cy="50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59688" y="1165606"/>
            <a:ext cx="779843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Un </a:t>
            </a:r>
            <a:r>
              <a:rPr sz="3200" spc="-5" dirty="0"/>
              <a:t>altro </a:t>
            </a:r>
            <a:r>
              <a:rPr sz="3200" dirty="0"/>
              <a:t>modo </a:t>
            </a:r>
            <a:r>
              <a:rPr sz="3200" spc="-5" dirty="0"/>
              <a:t>di </a:t>
            </a:r>
            <a:r>
              <a:rPr sz="3200" dirty="0"/>
              <a:t>vedere gli </a:t>
            </a:r>
            <a:r>
              <a:rPr sz="3200" spc="-5" dirty="0"/>
              <a:t>SDGs </a:t>
            </a:r>
            <a:r>
              <a:rPr sz="3200" spc="-185" dirty="0">
                <a:latin typeface="Arial"/>
                <a:cs typeface="Arial"/>
              </a:rPr>
              <a:t>– </a:t>
            </a:r>
            <a:r>
              <a:rPr sz="3200" spc="-5" dirty="0"/>
              <a:t>Le Cinque</a:t>
            </a:r>
            <a:r>
              <a:rPr sz="3200" spc="60" dirty="0"/>
              <a:t> </a:t>
            </a:r>
            <a:r>
              <a:rPr sz="3200" dirty="0"/>
              <a:t>P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79676" y="1539238"/>
            <a:ext cx="4968239" cy="5210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516373" y="2343658"/>
            <a:ext cx="84010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Mettere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fine</a:t>
            </a:r>
            <a:r>
              <a:rPr sz="9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alla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57878" y="2480817"/>
            <a:ext cx="998219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povertà e alla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fame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80738" y="2617978"/>
            <a:ext cx="9759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263525" algn="r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in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tutte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le</a:t>
            </a:r>
            <a:r>
              <a:rPr sz="9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loro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forme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assicurare</a:t>
            </a:r>
            <a:endParaRPr sz="900">
              <a:latin typeface="Arial"/>
              <a:cs typeface="Arial"/>
            </a:endParaRPr>
          </a:p>
          <a:p>
            <a:pPr marL="342900" marR="5080" indent="187325" algn="r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dignità</a:t>
            </a:r>
            <a:r>
              <a:rPr sz="9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  uguaglian</a:t>
            </a:r>
            <a:r>
              <a:rPr sz="900" spc="-1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9729" y="3644646"/>
            <a:ext cx="850265" cy="10013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Prosperità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Assicurare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uno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stile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di vita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prospero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soddisfacente</a:t>
            </a:r>
            <a:r>
              <a:rPr sz="900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in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armonia con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la 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natura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60875" y="5384368"/>
            <a:ext cx="1043305" cy="589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Pace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"/>
              </a:spcBef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Promuovere</a:t>
            </a:r>
            <a:r>
              <a:rPr sz="9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società  pacifiche,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giuste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9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inclusive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3075" y="5225288"/>
            <a:ext cx="1151255" cy="726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endParaRPr sz="1000">
              <a:latin typeface="Arial"/>
              <a:cs typeface="Arial"/>
            </a:endParaRPr>
          </a:p>
          <a:p>
            <a:pPr marL="12700" marR="188595">
              <a:lnSpc>
                <a:spcPct val="100000"/>
              </a:lnSpc>
              <a:spcBef>
                <a:spcPts val="5"/>
              </a:spcBef>
            </a:pP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Applicare</a:t>
            </a:r>
            <a:r>
              <a:rPr sz="900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l’agenda 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attraverso</a:t>
            </a:r>
            <a:endParaRPr sz="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una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partnership</a:t>
            </a:r>
            <a:r>
              <a:rPr sz="9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dirty="0">
                <a:solidFill>
                  <a:srgbClr val="FFFFFF"/>
                </a:solidFill>
                <a:latin typeface="Arial"/>
                <a:cs typeface="Arial"/>
              </a:rPr>
              <a:t>solida 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9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Arial"/>
                <a:cs typeface="Arial"/>
              </a:rPr>
              <a:t>globlae</a:t>
            </a:r>
            <a:endParaRPr sz="9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56253" y="3632454"/>
            <a:ext cx="16522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891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Sviluppo  </a:t>
            </a:r>
            <a:r>
              <a:rPr sz="2400" b="1" dirty="0">
                <a:latin typeface="Arial"/>
                <a:cs typeface="Arial"/>
              </a:rPr>
              <a:t>S</a:t>
            </a:r>
            <a:r>
              <a:rPr sz="2400" b="1" spc="-10" dirty="0">
                <a:latin typeface="Arial"/>
                <a:cs typeface="Arial"/>
              </a:rPr>
              <a:t>o</a:t>
            </a:r>
            <a:r>
              <a:rPr sz="2400" b="1" dirty="0">
                <a:latin typeface="Arial"/>
                <a:cs typeface="Arial"/>
              </a:rPr>
              <a:t>ste</a:t>
            </a:r>
            <a:r>
              <a:rPr sz="2400" b="1" spc="-10" dirty="0">
                <a:latin typeface="Arial"/>
                <a:cs typeface="Arial"/>
              </a:rPr>
              <a:t>n</a:t>
            </a:r>
            <a:r>
              <a:rPr sz="2400" b="1" dirty="0">
                <a:latin typeface="Arial"/>
                <a:cs typeface="Arial"/>
              </a:rPr>
              <a:t>ibi</a:t>
            </a:r>
            <a:r>
              <a:rPr sz="2400" b="1" spc="5" dirty="0">
                <a:latin typeface="Arial"/>
                <a:cs typeface="Arial"/>
              </a:rPr>
              <a:t>l</a:t>
            </a:r>
            <a:r>
              <a:rPr sz="2400" b="1" dirty="0">
                <a:latin typeface="Arial"/>
                <a:cs typeface="Arial"/>
              </a:rPr>
              <a:t>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79395" y="3071139"/>
            <a:ext cx="746760" cy="133159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 marR="33020" indent="20320" algn="ctr">
              <a:lnSpc>
                <a:spcPct val="108300"/>
              </a:lnSpc>
              <a:spcBef>
                <a:spcPts val="240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Pianeta 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Proteggere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le  risorse</a:t>
            </a:r>
            <a:r>
              <a:rPr sz="8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naturali</a:t>
            </a:r>
            <a:endParaRPr sz="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  <a:p>
            <a:pPr marL="12065" marR="5080" indent="-1270" algn="ctr">
              <a:lnSpc>
                <a:spcPct val="100000"/>
              </a:lnSpc>
            </a:pP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il clima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del  nostro pianeta  per </a:t>
            </a:r>
            <a:r>
              <a:rPr sz="800" dirty="0">
                <a:solidFill>
                  <a:srgbClr val="FFFFFF"/>
                </a:solidFill>
                <a:latin typeface="Arial"/>
                <a:cs typeface="Arial"/>
              </a:rPr>
              <a:t>il  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benessere</a:t>
            </a:r>
            <a:r>
              <a:rPr sz="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800" spc="-5" dirty="0">
                <a:solidFill>
                  <a:srgbClr val="FFFFFF"/>
                </a:solidFill>
                <a:latin typeface="Arial"/>
                <a:cs typeface="Arial"/>
              </a:rPr>
              <a:t>delle  generazioni  future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55211" y="2320543"/>
            <a:ext cx="52451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sone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26335" y="1705354"/>
            <a:ext cx="5105400" cy="5152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-5" dirty="0"/>
              <a:t>United </a:t>
            </a:r>
            <a:r>
              <a:rPr dirty="0"/>
              <a:t>Nations</a:t>
            </a:r>
            <a:r>
              <a:rPr spc="-95" dirty="0"/>
              <a:t> </a:t>
            </a:r>
            <a:r>
              <a:rPr dirty="0"/>
              <a:t>DPI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pPr marL="38100">
                <a:lnSpc>
                  <a:spcPts val="124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1066</Words>
  <Application>Microsoft Office PowerPoint</Application>
  <PresentationFormat>Presentazione su schermo (4:3)</PresentationFormat>
  <Paragraphs>161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38" baseType="lpstr">
      <vt:lpstr>Office Theme</vt:lpstr>
      <vt:lpstr>Trasformare il nostro mondo: Agenda 2030 per lo Sviluppo Sostenibile</vt:lpstr>
      <vt:lpstr>Le tre dimensioni dello sviluppo sostenibile</vt:lpstr>
      <vt:lpstr>Cosa sanno i giovani di sostenibilità?</vt:lpstr>
      <vt:lpstr>Il paradosso della nutrizione nel mondo</vt:lpstr>
      <vt:lpstr>L’importanza dell’informazione autorevole</vt:lpstr>
      <vt:lpstr>Un paradosso: molto cibo viene sprecato</vt:lpstr>
      <vt:lpstr>Serve anche la pratica</vt:lpstr>
      <vt:lpstr>7 consigli pratici</vt:lpstr>
      <vt:lpstr>Un altro modo di vedere gli SDGs – Le Cinque P</vt:lpstr>
      <vt:lpstr>Vertice sullo Sviluppo Sostenibile 2015</vt:lpstr>
      <vt:lpstr>Vertice per lo Sviluppo Sostenibile 2015</vt:lpstr>
      <vt:lpstr>SDGs: Universali</vt:lpstr>
      <vt:lpstr>SDGs: Indivisibili</vt:lpstr>
      <vt:lpstr>SDGs: Rivoluzionari</vt:lpstr>
      <vt:lpstr>È   l’ora di agire</vt:lpstr>
      <vt:lpstr>Diapositiva 16</vt:lpstr>
      <vt:lpstr>Obiettivo 1: Porre fine ad ogni forma di povertà  nel mondo</vt:lpstr>
      <vt:lpstr>Obiettivo 2: Porre fine alla fame, raggiungere la  sicurezza alimentare, migliorare la nutrizione e  promuovere un’agricoltura sostenibile</vt:lpstr>
      <vt:lpstr>Obiettivo 3: Assicurare la salute e il benessere  per tutti e per tutte le età</vt:lpstr>
      <vt:lpstr>Obiettivo 4: Fornire un’educazione di qualità, equa ed  inclusiva, e opportunità di apprendimento per tutti</vt:lpstr>
      <vt:lpstr>Obiettivo 5: Raggiungere l’uguaglianza di genere  ed emancipare tutte le donne e le ragazze</vt:lpstr>
      <vt:lpstr>Obiettivo 6: Garantire a tutti la disponibilità e la  gestione sostenibile dell’acqua e delle strutture  igienico-sanitarie.</vt:lpstr>
      <vt:lpstr>Obiettivo 7: Assicurare a tutti l’accesso a sistemi di  energia economici, affidabili, sostenibili e moderni</vt:lpstr>
      <vt:lpstr>Obiettivo 8: Incentivare una crescita economica duratura, inclusiva e sostenibile, un’occupazione piena e produttiva ed un  lavoro dignitoso per tutti</vt:lpstr>
      <vt:lpstr>Obiettivo 9: Costruire un'infrastruttura resiliente e promuovere  l'innovazione ed una industrializzazione equa, responsabile e  sostenibile</vt:lpstr>
      <vt:lpstr>Obiettivo 10: Ridurre l'ineguaglianza all'interno  di e fra le Nazioni</vt:lpstr>
      <vt:lpstr>Obiettivo 11: Rendere le città e gli insediamenti umani  inclusivi, sicuri, duraturi e sostenibili</vt:lpstr>
      <vt:lpstr>Obiettivo 12: Garantire modelli sostenibili di  produzione e di consumo</vt:lpstr>
      <vt:lpstr>Obiettivo 13: Promuovere azioni, a tutti i livelli,  per combattere il cambiamento climatico</vt:lpstr>
      <vt:lpstr>Obiettivo 14: Conservare e utilizzare in modo durevole  gli oceani, i mari e le risorse marine per uno sviluppo  sostenibile</vt:lpstr>
      <vt:lpstr>Obiettivo 15: Proteggere, ripristinare e favorire  un uso sostenibile dell’ecosistema terrestre</vt:lpstr>
      <vt:lpstr>Obiettivo 16: Pace, giustizia e istituzioni forti</vt:lpstr>
      <vt:lpstr>Obiettivo 17: Rafforzare i mezzi di attuazione e  rinnovare il partenariato mondiale per lo sviluppo  sostenibile</vt:lpstr>
      <vt:lpstr>UN DPI Campagna di comunicazione 2016</vt:lpstr>
      <vt:lpstr>Diapositiva 35</vt:lpstr>
      <vt:lpstr>Risorse</vt:lpstr>
      <vt:lpstr>Slide generica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Our World: 2030 Agenda for Sustainable Development</dc:title>
  <dc:creator>Sharon Birch</dc:creator>
  <cp:lastModifiedBy>Master</cp:lastModifiedBy>
  <cp:revision>14</cp:revision>
  <dcterms:created xsi:type="dcterms:W3CDTF">2020-02-29T16:06:20Z</dcterms:created>
  <dcterms:modified xsi:type="dcterms:W3CDTF">2020-02-29T18:13:26Z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2016-04-20T00:00:00Z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2020-02-29T00:00:00Z</vt:filetime>
  </property>
</Properties>
</file>